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84" r:id="rId5"/>
    <p:sldId id="258" r:id="rId6"/>
    <p:sldId id="265" r:id="rId7"/>
    <p:sldId id="261" r:id="rId8"/>
    <p:sldId id="267" r:id="rId9"/>
    <p:sldId id="270" r:id="rId10"/>
    <p:sldId id="268" r:id="rId11"/>
    <p:sldId id="259" r:id="rId12"/>
    <p:sldId id="272" r:id="rId13"/>
    <p:sldId id="274" r:id="rId14"/>
    <p:sldId id="276" r:id="rId15"/>
    <p:sldId id="280" r:id="rId16"/>
    <p:sldId id="283" r:id="rId17"/>
    <p:sldId id="264" r:id="rId18"/>
    <p:sldId id="29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3" d="100"/>
          <a:sy n="103" d="100"/>
        </p:scale>
        <p:origin x="-104"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2DEE82-1ADC-44EC-B82F-E71C13326DE0}"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209197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DEE82-1ADC-44EC-B82F-E71C13326DE0}"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366478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DEE82-1ADC-44EC-B82F-E71C13326DE0}"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29121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2DEE82-1ADC-44EC-B82F-E71C13326DE0}"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32599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2DEE82-1ADC-44EC-B82F-E71C13326DE0}"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306331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2DEE82-1ADC-44EC-B82F-E71C13326DE0}"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364965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2DEE82-1ADC-44EC-B82F-E71C13326DE0}" type="datetimeFigureOut">
              <a:rPr lang="en-CA" smtClean="0"/>
              <a:t>19-07-18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24482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2DEE82-1ADC-44EC-B82F-E71C13326DE0}" type="datetimeFigureOut">
              <a:rPr lang="en-CA" smtClean="0"/>
              <a:t>19-07-18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93666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DEE82-1ADC-44EC-B82F-E71C13326DE0}" type="datetimeFigureOut">
              <a:rPr lang="en-CA" smtClean="0"/>
              <a:t>19-07-18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254252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2DEE82-1ADC-44EC-B82F-E71C13326DE0}"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23982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2DEE82-1ADC-44EC-B82F-E71C13326DE0}"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DDE4B8-D12B-4E2E-B7B7-B699804C6CEE}" type="slidenum">
              <a:rPr lang="en-CA" smtClean="0"/>
              <a:t>‹#›</a:t>
            </a:fld>
            <a:endParaRPr lang="en-CA"/>
          </a:p>
        </p:txBody>
      </p:sp>
    </p:spTree>
    <p:extLst>
      <p:ext uri="{BB962C8B-B14F-4D97-AF65-F5344CB8AC3E}">
        <p14:creationId xmlns:p14="http://schemas.microsoft.com/office/powerpoint/2010/main" val="172129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DEE82-1ADC-44EC-B82F-E71C13326DE0}" type="datetimeFigureOut">
              <a:rPr lang="en-CA" smtClean="0"/>
              <a:t>19-07-18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DE4B8-D12B-4E2E-B7B7-B699804C6CEE}" type="slidenum">
              <a:rPr lang="en-CA" smtClean="0"/>
              <a:t>‹#›</a:t>
            </a:fld>
            <a:endParaRPr lang="en-CA"/>
          </a:p>
        </p:txBody>
      </p:sp>
    </p:spTree>
    <p:extLst>
      <p:ext uri="{BB962C8B-B14F-4D97-AF65-F5344CB8AC3E}">
        <p14:creationId xmlns:p14="http://schemas.microsoft.com/office/powerpoint/2010/main" val="8841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adnc-aandc.gc.ca/eng/1524495412051/152449547908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ndrea.fox@lethsd.ab.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9345" y="152544"/>
            <a:ext cx="9144000" cy="2387600"/>
          </a:xfrm>
        </p:spPr>
        <p:txBody>
          <a:bodyPr>
            <a:normAutofit/>
          </a:bodyPr>
          <a:lstStyle/>
          <a:p>
            <a:r>
              <a:rPr lang="en-US" b="1" dirty="0" smtClean="0"/>
              <a:t>SUCCESSSFUL PRACTICES IN INDIGENOUS EDUCATION</a:t>
            </a:r>
            <a:endParaRPr lang="en-CA" b="1" dirty="0"/>
          </a:p>
        </p:txBody>
      </p:sp>
      <p:sp>
        <p:nvSpPr>
          <p:cNvPr id="3" name="Subtitle 2"/>
          <p:cNvSpPr>
            <a:spLocks noGrp="1"/>
          </p:cNvSpPr>
          <p:nvPr>
            <p:ph type="subTitle" idx="1"/>
          </p:nvPr>
        </p:nvSpPr>
        <p:spPr>
          <a:xfrm>
            <a:off x="1459345" y="5184848"/>
            <a:ext cx="9144000" cy="1655762"/>
          </a:xfrm>
        </p:spPr>
        <p:txBody>
          <a:bodyPr/>
          <a:lstStyle/>
          <a:p>
            <a:r>
              <a:rPr lang="en-US" dirty="0" smtClean="0"/>
              <a:t>FIRST NATIONS, METIS, AND INUIT EDUCATION</a:t>
            </a:r>
          </a:p>
          <a:p>
            <a:r>
              <a:rPr lang="en-US" dirty="0" smtClean="0"/>
              <a:t>ANDREA FOX, DISTRICT PRINCIPAL</a:t>
            </a:r>
          </a:p>
          <a:p>
            <a:r>
              <a:rPr lang="en-US" dirty="0" smtClean="0"/>
              <a:t>Lethbridge School District No.51</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005" y="2837260"/>
            <a:ext cx="2243728" cy="2170545"/>
          </a:xfrm>
          <a:prstGeom prst="rect">
            <a:avLst/>
          </a:prstGeom>
        </p:spPr>
      </p:pic>
    </p:spTree>
    <p:extLst>
      <p:ext uri="{BB962C8B-B14F-4D97-AF65-F5344CB8AC3E}">
        <p14:creationId xmlns:p14="http://schemas.microsoft.com/office/powerpoint/2010/main" val="696189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Revising Teaching Practices in Canada with Respect to Indigenous Youth and History</a:t>
            </a:r>
            <a:br>
              <a:rPr lang="en-US" dirty="0"/>
            </a:br>
            <a:endParaRPr lang="en-CA" b="1" dirty="0"/>
          </a:p>
        </p:txBody>
      </p:sp>
      <p:sp>
        <p:nvSpPr>
          <p:cNvPr id="3" name="Content Placeholder 2"/>
          <p:cNvSpPr>
            <a:spLocks noGrp="1"/>
          </p:cNvSpPr>
          <p:nvPr>
            <p:ph idx="1"/>
          </p:nvPr>
        </p:nvSpPr>
        <p:spPr>
          <a:xfrm flipH="1">
            <a:off x="-1098298" y="4416221"/>
            <a:ext cx="118252" cy="1391720"/>
          </a:xfrm>
        </p:spPr>
        <p:txBody>
          <a:bodyPr>
            <a:normAutofit fontScale="25000" lnSpcReduction="2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https://www.youtube.com/watch?v=xhEh-D7IRQc</a:t>
            </a:r>
            <a:endParaRPr lang="en-CA" dirty="0"/>
          </a:p>
        </p:txBody>
      </p:sp>
      <p:sp>
        <p:nvSpPr>
          <p:cNvPr id="4" name="Rectangle 3"/>
          <p:cNvSpPr/>
          <p:nvPr/>
        </p:nvSpPr>
        <p:spPr>
          <a:xfrm>
            <a:off x="3453442" y="6125999"/>
            <a:ext cx="5285116" cy="369332"/>
          </a:xfrm>
          <a:prstGeom prst="rect">
            <a:avLst/>
          </a:prstGeom>
        </p:spPr>
        <p:txBody>
          <a:bodyPr wrap="square">
            <a:spAutoFit/>
          </a:bodyPr>
          <a:lstStyle/>
          <a:p>
            <a:r>
              <a:rPr lang="en-CA" b="1" dirty="0"/>
              <a:t>https://www.youtube.com/watch?v=fbQGhP4xQkw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872" y="1621703"/>
            <a:ext cx="6973455" cy="4186238"/>
          </a:xfrm>
          <a:prstGeom prst="rect">
            <a:avLst/>
          </a:prstGeom>
          <a:ln w="73025">
            <a:solidFill>
              <a:schemeClr val="tx1"/>
            </a:solidFill>
          </a:ln>
        </p:spPr>
      </p:pic>
    </p:spTree>
    <p:extLst>
      <p:ext uri="{BB962C8B-B14F-4D97-AF65-F5344CB8AC3E}">
        <p14:creationId xmlns:p14="http://schemas.microsoft.com/office/powerpoint/2010/main" val="265382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FOSTERING EFFECITVE RELATIONSHIPS WITH INDIGENOUS STUDENTS AND COMMUNITIES…	</a:t>
            </a:r>
            <a:br>
              <a:rPr lang="en-US" b="1" dirty="0" smtClean="0"/>
            </a:br>
            <a:endParaRPr lang="en-CA" b="1" dirty="0"/>
          </a:p>
        </p:txBody>
      </p:sp>
      <p:sp>
        <p:nvSpPr>
          <p:cNvPr id="3" name="Content Placeholder 2"/>
          <p:cNvSpPr>
            <a:spLocks noGrp="1"/>
          </p:cNvSpPr>
          <p:nvPr>
            <p:ph idx="1"/>
          </p:nvPr>
        </p:nvSpPr>
        <p:spPr/>
        <p:txBody>
          <a:bodyPr/>
          <a:lstStyle/>
          <a:p>
            <a:r>
              <a:rPr lang="en-US" dirty="0" smtClean="0"/>
              <a:t>STUDENTS</a:t>
            </a:r>
          </a:p>
          <a:p>
            <a:r>
              <a:rPr lang="en-US" dirty="0" smtClean="0"/>
              <a:t>FAMILIES – PARENTS, GRANDPARENTS, GUARDIANS</a:t>
            </a:r>
          </a:p>
          <a:p>
            <a:r>
              <a:rPr lang="en-US" dirty="0" smtClean="0"/>
              <a:t>COMMUNITY</a:t>
            </a:r>
          </a:p>
          <a:p>
            <a:r>
              <a:rPr lang="en-US" dirty="0" smtClean="0"/>
              <a:t>ELDERS</a:t>
            </a:r>
          </a:p>
          <a:p>
            <a:r>
              <a:rPr lang="en-US" dirty="0" smtClean="0"/>
              <a:t>CULTURAL CONSULTANTS</a:t>
            </a:r>
          </a:p>
          <a:p>
            <a:r>
              <a:rPr lang="en-US" dirty="0" smtClean="0"/>
              <a:t>SCHOOL COMMUNITY AND INDIGENOUS COMMUNITY CONNECTIONS</a:t>
            </a:r>
          </a:p>
          <a:p>
            <a:r>
              <a:rPr lang="en-US" dirty="0" smtClean="0"/>
              <a:t>ATTENDING CULTURAL EVENTS</a:t>
            </a:r>
          </a:p>
          <a:p>
            <a:pPr marL="0" indent="0">
              <a:buNone/>
            </a:pPr>
            <a:endParaRPr lang="en-CA" dirty="0"/>
          </a:p>
        </p:txBody>
      </p:sp>
    </p:spTree>
    <p:extLst>
      <p:ext uri="{BB962C8B-B14F-4D97-AF65-F5344CB8AC3E}">
        <p14:creationId xmlns:p14="http://schemas.microsoft.com/office/powerpoint/2010/main" val="128824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68"/>
            <a:ext cx="10515600" cy="1325563"/>
          </a:xfrm>
        </p:spPr>
        <p:txBody>
          <a:bodyPr>
            <a:normAutofit/>
          </a:bodyPr>
          <a:lstStyle/>
          <a:p>
            <a:r>
              <a:rPr lang="en-US" sz="3200" b="1" dirty="0"/>
              <a:t>WELCOMING OUR INDIGENOUS FAMILIES INTO OUR SCHOOLS</a:t>
            </a:r>
          </a:p>
        </p:txBody>
      </p:sp>
      <p:sp>
        <p:nvSpPr>
          <p:cNvPr id="3" name="Content Placeholder 2"/>
          <p:cNvSpPr>
            <a:spLocks noGrp="1"/>
          </p:cNvSpPr>
          <p:nvPr>
            <p:ph idx="1"/>
          </p:nvPr>
        </p:nvSpPr>
        <p:spPr>
          <a:xfrm>
            <a:off x="838200" y="3497407"/>
            <a:ext cx="10515600" cy="4351338"/>
          </a:xfrm>
        </p:spPr>
        <p:txBody>
          <a:bodyPr>
            <a:normAutofit/>
          </a:bodyPr>
          <a:lstStyle/>
          <a:p>
            <a:r>
              <a:rPr lang="en-US" sz="2000" dirty="0" smtClean="0"/>
              <a:t>WHAT DOES THIS LOOK LIKE?</a:t>
            </a:r>
          </a:p>
          <a:p>
            <a:r>
              <a:rPr lang="en-US" sz="2000" dirty="0" smtClean="0"/>
              <a:t>HOW ARE WE WELCOMING OUR INDIGENOUS FAMLIIES INTO OUR CLASSROOMS/SCHOOLS?</a:t>
            </a:r>
          </a:p>
          <a:p>
            <a:r>
              <a:rPr lang="en-US" sz="2000" dirty="0" smtClean="0"/>
              <a:t>HOW ARE WE ENSURING OUR INDIGENOUS FAMLIES &amp; STUDENTS FEEL WELCOMED IN OUR SCHOOLS?</a:t>
            </a:r>
          </a:p>
          <a:p>
            <a:r>
              <a:rPr lang="en-US" sz="2000" dirty="0" smtClean="0"/>
              <a:t>HOW DO WE WORK WITH THE PARENTS OF OUR INDIGENOUS STUDENTS? RESOLVE ISSUES/CONCERNS THEY EXPRESS?</a:t>
            </a:r>
          </a:p>
          <a:p>
            <a:r>
              <a:rPr lang="en-US" sz="2000" dirty="0" smtClean="0"/>
              <a:t>LISTEN, LISTEN, LISTEN…… THIS WILL HELP THE PROCESS OF GETTING TO KNOW OUR INDIGENOUS FAMLIIES AND STUDENTS…. </a:t>
            </a:r>
            <a:br>
              <a:rPr lang="en-US" sz="2000" dirty="0" smtClean="0"/>
            </a:br>
            <a:endParaRPr lang="en-C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056" y="969819"/>
            <a:ext cx="3999344" cy="2298816"/>
          </a:xfrm>
          <a:prstGeom prst="rect">
            <a:avLst/>
          </a:prstGeom>
          <a:ln w="53975">
            <a:solidFill>
              <a:schemeClr val="tx1"/>
            </a:solidFill>
          </a:ln>
        </p:spPr>
      </p:pic>
    </p:spTree>
    <p:extLst>
      <p:ext uri="{BB962C8B-B14F-4D97-AF65-F5344CB8AC3E}">
        <p14:creationId xmlns:p14="http://schemas.microsoft.com/office/powerpoint/2010/main" val="312911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PRACTICES	TO SUPPORT INDIGENOUS STUDENT LEARNERS</a:t>
            </a:r>
            <a:endParaRPr lang="en-CA" b="1" dirty="0"/>
          </a:p>
        </p:txBody>
      </p:sp>
      <p:sp>
        <p:nvSpPr>
          <p:cNvPr id="3" name="Content Placeholder 2"/>
          <p:cNvSpPr>
            <a:spLocks noGrp="1"/>
          </p:cNvSpPr>
          <p:nvPr>
            <p:ph idx="1"/>
          </p:nvPr>
        </p:nvSpPr>
        <p:spPr/>
        <p:txBody>
          <a:bodyPr>
            <a:normAutofit fontScale="92500" lnSpcReduction="20000"/>
          </a:bodyPr>
          <a:lstStyle/>
          <a:p>
            <a:r>
              <a:rPr lang="en-US" sz="2400" dirty="0" smtClean="0"/>
              <a:t>ACCESS AND APPLY AUTHENIC AND APPROPRIATE RESOURCES:</a:t>
            </a:r>
          </a:p>
          <a:p>
            <a:pPr lvl="1">
              <a:buFontTx/>
              <a:buChar char="-"/>
            </a:pPr>
            <a:r>
              <a:rPr lang="en-US" sz="2000" dirty="0" smtClean="0"/>
              <a:t>PEOPLE, COMMUNITY CONNECTIONS, LITERATURE, PROFESSIONAL LEARNING</a:t>
            </a:r>
          </a:p>
          <a:p>
            <a:r>
              <a:rPr lang="en-US" sz="2400" dirty="0" smtClean="0"/>
              <a:t>KEEP YOUR KNOWLEDGE UPDATED, CURRENT AND STAY INFORMED</a:t>
            </a:r>
          </a:p>
          <a:p>
            <a:r>
              <a:rPr lang="en-US" sz="2400" dirty="0" smtClean="0"/>
              <a:t>ASK YOURSELF WHEN USING RESOURCES: </a:t>
            </a:r>
            <a:r>
              <a:rPr lang="en-US" sz="2400" b="1" i="1" dirty="0" smtClean="0"/>
              <a:t>IS IT CULTURALLY APPROPRIATE and is it AUTHENTIC? </a:t>
            </a:r>
            <a:r>
              <a:rPr lang="en-US" sz="2400" dirty="0" smtClean="0"/>
              <a:t>IF YOU DON’T KNOW-THEN ASK </a:t>
            </a:r>
            <a:r>
              <a:rPr lang="en-US" sz="2400" dirty="0" smtClean="0">
                <a:sym typeface="Wingdings" panose="05000000000000000000" pitchFamily="2" charset="2"/>
              </a:rPr>
              <a:t> </a:t>
            </a:r>
          </a:p>
          <a:p>
            <a:r>
              <a:rPr lang="en-US" sz="2400" dirty="0" smtClean="0">
                <a:sym typeface="Wingdings" panose="05000000000000000000" pitchFamily="2" charset="2"/>
              </a:rPr>
              <a:t>CONSULT WITH THE FNMI LIAISON, DISTRICT PRINCIPAL, COMMUNITY, FAMILIES, ELDERS, EDUCATORS</a:t>
            </a:r>
          </a:p>
          <a:p>
            <a:r>
              <a:rPr lang="en-US" sz="2400" dirty="0" smtClean="0">
                <a:sym typeface="Wingdings" panose="05000000000000000000" pitchFamily="2" charset="2"/>
              </a:rPr>
              <a:t>CHECK YOUR ASSUMPTIONS</a:t>
            </a:r>
          </a:p>
          <a:p>
            <a:pPr marL="0" indent="0">
              <a:buNone/>
            </a:pPr>
            <a:endParaRPr lang="en-US" sz="2400" dirty="0" smtClean="0">
              <a:sym typeface="Wingdings" panose="05000000000000000000" pitchFamily="2" charset="2"/>
            </a:endParaRPr>
          </a:p>
          <a:p>
            <a:pPr marL="0" indent="0">
              <a:buNone/>
            </a:pPr>
            <a:r>
              <a:rPr lang="en-US" sz="2400" dirty="0" smtClean="0">
                <a:sym typeface="Wingdings" panose="05000000000000000000" pitchFamily="2" charset="2"/>
              </a:rPr>
              <a:t>Key Questions:</a:t>
            </a:r>
          </a:p>
          <a:p>
            <a:r>
              <a:rPr lang="en-US" sz="2400" dirty="0" smtClean="0">
                <a:sym typeface="Wingdings" panose="05000000000000000000" pitchFamily="2" charset="2"/>
              </a:rPr>
              <a:t>How </a:t>
            </a:r>
            <a:r>
              <a:rPr lang="en-US" sz="2400" dirty="0">
                <a:sym typeface="Wingdings" panose="05000000000000000000" pitchFamily="2" charset="2"/>
              </a:rPr>
              <a:t>will </a:t>
            </a:r>
            <a:r>
              <a:rPr lang="en-US" sz="2400" b="1" i="1" dirty="0">
                <a:sym typeface="Wingdings" panose="05000000000000000000" pitchFamily="2" charset="2"/>
              </a:rPr>
              <a:t>all</a:t>
            </a:r>
            <a:r>
              <a:rPr lang="en-US" sz="2400" dirty="0">
                <a:sym typeface="Wingdings" panose="05000000000000000000" pitchFamily="2" charset="2"/>
              </a:rPr>
              <a:t> of students perceive these resources?</a:t>
            </a:r>
          </a:p>
          <a:p>
            <a:r>
              <a:rPr lang="en-US" sz="2400" dirty="0" smtClean="0">
                <a:sym typeface="Wingdings" panose="05000000000000000000" pitchFamily="2" charset="2"/>
              </a:rPr>
              <a:t>How will this impact Indigenous student learners?</a:t>
            </a:r>
          </a:p>
          <a:p>
            <a:r>
              <a:rPr lang="en-US" sz="2400" dirty="0" smtClean="0">
                <a:sym typeface="Wingdings" panose="05000000000000000000" pitchFamily="2" charset="2"/>
              </a:rPr>
              <a:t>How can I connect with Indigenous student learners in an authentic way?</a:t>
            </a:r>
          </a:p>
          <a:p>
            <a:endParaRPr lang="en-US" dirty="0" smtClean="0">
              <a:sym typeface="Wingdings" panose="05000000000000000000" pitchFamily="2" charset="2"/>
            </a:endParaRPr>
          </a:p>
          <a:p>
            <a:endParaRPr lang="en-CA" dirty="0"/>
          </a:p>
        </p:txBody>
      </p:sp>
    </p:spTree>
    <p:extLst>
      <p:ext uri="{BB962C8B-B14F-4D97-AF65-F5344CB8AC3E}">
        <p14:creationId xmlns:p14="http://schemas.microsoft.com/office/powerpoint/2010/main" val="12387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984"/>
            <a:ext cx="10515600" cy="1325563"/>
          </a:xfrm>
        </p:spPr>
        <p:txBody>
          <a:bodyPr/>
          <a:lstStyle/>
          <a:p>
            <a:pPr algn="ctr"/>
            <a:r>
              <a:rPr lang="en-US" b="1" dirty="0" smtClean="0"/>
              <a:t>TRUTH AND RECONCILIATION</a:t>
            </a:r>
            <a:endParaRPr lang="en-CA" dirty="0"/>
          </a:p>
        </p:txBody>
      </p:sp>
      <p:sp>
        <p:nvSpPr>
          <p:cNvPr id="3" name="Content Placeholder 2"/>
          <p:cNvSpPr>
            <a:spLocks noGrp="1"/>
          </p:cNvSpPr>
          <p:nvPr>
            <p:ph idx="1"/>
          </p:nvPr>
        </p:nvSpPr>
        <p:spPr>
          <a:xfrm>
            <a:off x="838200" y="1256579"/>
            <a:ext cx="10515600" cy="5060515"/>
          </a:xfrm>
        </p:spPr>
        <p:txBody>
          <a:bodyPr>
            <a:normAutofit fontScale="92500" lnSpcReduction="20000"/>
          </a:bodyPr>
          <a:lstStyle/>
          <a:p>
            <a:r>
              <a:rPr lang="en-US" sz="2400" dirty="0" smtClean="0"/>
              <a:t>We have only started with Truth in respect to Truth and Reconciliation. </a:t>
            </a:r>
          </a:p>
          <a:p>
            <a:r>
              <a:rPr lang="en-US" sz="2400" dirty="0" smtClean="0"/>
              <a:t>Truth and Reconciliation must first start with “TRUTH”.</a:t>
            </a:r>
          </a:p>
          <a:p>
            <a:r>
              <a:rPr lang="en-US" sz="2400" dirty="0" smtClean="0"/>
              <a:t>All members of society have a role and responsibility in Truth and Reconciliation.</a:t>
            </a:r>
          </a:p>
          <a:p>
            <a:r>
              <a:rPr lang="en-US" sz="2400" dirty="0" smtClean="0"/>
              <a:t>It’s okay to be uncomfortable. </a:t>
            </a:r>
          </a:p>
          <a:p>
            <a:r>
              <a:rPr lang="en-US" sz="2400" dirty="0" smtClean="0"/>
              <a:t>Educators have a special place in Truth and Reconciliation</a:t>
            </a:r>
          </a:p>
          <a:p>
            <a:r>
              <a:rPr lang="en-US" sz="2400" dirty="0" smtClean="0"/>
              <a:t>Truth and Reconciliation Report – 94 Calls to Action (7 for Education)</a:t>
            </a:r>
          </a:p>
          <a:p>
            <a:pPr marL="0" indent="0">
              <a:buNone/>
            </a:pPr>
            <a:r>
              <a:rPr lang="en-US" sz="2400" dirty="0" smtClean="0">
                <a:hlinkClick r:id="rId2"/>
              </a:rPr>
              <a:t>https</a:t>
            </a:r>
            <a:r>
              <a:rPr lang="en-US" sz="2400" dirty="0">
                <a:hlinkClick r:id="rId2"/>
              </a:rPr>
              <a:t>://</a:t>
            </a:r>
            <a:r>
              <a:rPr lang="en-US" sz="2400" dirty="0" smtClean="0">
                <a:hlinkClick r:id="rId2"/>
              </a:rPr>
              <a:t>www.aadnc-aandc.gc.ca/eng/1524495412051/1524495479084</a:t>
            </a:r>
            <a:endParaRPr lang="en-US" sz="2400" dirty="0" smtClean="0"/>
          </a:p>
          <a:p>
            <a:pPr marL="0" indent="0">
              <a:buNone/>
            </a:pPr>
            <a:endParaRPr lang="en-US" sz="2400" dirty="0" smtClean="0"/>
          </a:p>
          <a:p>
            <a:endParaRPr lang="en-US" dirty="0" smtClean="0"/>
          </a:p>
          <a:p>
            <a:pPr marL="0" indent="0">
              <a:buNone/>
            </a:pPr>
            <a:r>
              <a:rPr lang="en-US" b="1" i="1" dirty="0" smtClean="0"/>
              <a:t>"Reconciliation is about forging and maintaining respectful relationships. There are no shortcuts." </a:t>
            </a:r>
            <a:r>
              <a:rPr lang="en-US" dirty="0" smtClean="0"/>
              <a:t>-Justice Murray Sinclair</a:t>
            </a:r>
          </a:p>
          <a:p>
            <a:pPr marL="0" indent="0" algn="ctr">
              <a:buNone/>
            </a:pPr>
            <a:endParaRPr lang="en-US" dirty="0" smtClean="0"/>
          </a:p>
          <a:p>
            <a:pPr marL="0" indent="0" algn="ctr">
              <a:buNone/>
            </a:pPr>
            <a:r>
              <a:rPr lang="en-US" dirty="0" smtClean="0"/>
              <a:t>http</a:t>
            </a:r>
            <a:r>
              <a:rPr lang="en-US" dirty="0"/>
              <a:t>://www.trc.ca/websites/trcinstitution/index.php?p=3</a:t>
            </a:r>
          </a:p>
          <a:p>
            <a:pPr marL="0" indent="0" algn="ctr">
              <a:buNone/>
            </a:pPr>
            <a:endParaRPr lang="en-CA" dirty="0" smtClean="0"/>
          </a:p>
          <a:p>
            <a:endParaRPr lang="en-CA" dirty="0"/>
          </a:p>
        </p:txBody>
      </p:sp>
    </p:spTree>
    <p:extLst>
      <p:ext uri="{BB962C8B-B14F-4D97-AF65-F5344CB8AC3E}">
        <p14:creationId xmlns:p14="http://schemas.microsoft.com/office/powerpoint/2010/main" val="405004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328" y="-45677"/>
            <a:ext cx="10515600" cy="1325563"/>
          </a:xfrm>
        </p:spPr>
        <p:txBody>
          <a:bodyPr/>
          <a:lstStyle/>
          <a:p>
            <a:pPr algn="ctr"/>
            <a:r>
              <a:rPr lang="en-US" b="1" dirty="0" smtClean="0"/>
              <a:t>OUR CELEBRATIONS…. </a:t>
            </a:r>
            <a:endParaRPr lang="en-CA" b="1" dirty="0"/>
          </a:p>
        </p:txBody>
      </p:sp>
      <p:sp>
        <p:nvSpPr>
          <p:cNvPr id="3" name="Content Placeholder 2"/>
          <p:cNvSpPr>
            <a:spLocks noGrp="1"/>
          </p:cNvSpPr>
          <p:nvPr>
            <p:ph idx="1"/>
          </p:nvPr>
        </p:nvSpPr>
        <p:spPr>
          <a:xfrm>
            <a:off x="810491" y="1881043"/>
            <a:ext cx="10515600" cy="4351338"/>
          </a:xfrm>
        </p:spPr>
        <p:txBody>
          <a:bodyPr>
            <a:normAutofit fontScale="25000" lnSpcReduction="20000"/>
          </a:bodyPr>
          <a:lstStyle/>
          <a:p>
            <a:r>
              <a:rPr lang="en-US" sz="12800" dirty="0" smtClean="0"/>
              <a:t>INDIGENOUS YOUTH SUCCESS – ADVOCATING, GETTING INVOLVED, LEADERSHIP</a:t>
            </a:r>
          </a:p>
          <a:p>
            <a:r>
              <a:rPr lang="en-US" sz="12800" dirty="0" smtClean="0"/>
              <a:t>LANGUAGE &amp; CULTURAL REVITALIZATIONS</a:t>
            </a:r>
          </a:p>
          <a:p>
            <a:r>
              <a:rPr lang="en-US" sz="12800" dirty="0" smtClean="0"/>
              <a:t>POST-SECONDARY GRADUATION RATES-INCREASING</a:t>
            </a:r>
          </a:p>
          <a:p>
            <a:r>
              <a:rPr lang="en-US" sz="12800" dirty="0" smtClean="0"/>
              <a:t>MANY SUCCESSFUL ROLES IN THE WORK FORCE: </a:t>
            </a:r>
          </a:p>
          <a:p>
            <a:pPr marL="914400" lvl="2" indent="0">
              <a:buNone/>
            </a:pPr>
            <a:r>
              <a:rPr lang="en-US" sz="12800" dirty="0" smtClean="0"/>
              <a:t>LAWYERS, DOCTORS, TEACHERS, SOCIAL WORKERS, POLICE, PROFESSORS, WRITERS, ARTISTS, ENTREPRENEURS, SCIENTISTS, NURSES, JUDGES, MPs, CONSULTANTS, ELECTRICIANS, PRINCIPALS….etc.</a:t>
            </a:r>
          </a:p>
          <a:p>
            <a:pPr marL="0" indent="0" algn="ctr">
              <a:buNone/>
            </a:pPr>
            <a:endParaRPr lang="en-US" b="1" i="1" dirty="0" smtClean="0"/>
          </a:p>
          <a:p>
            <a:pPr marL="0" indent="0" algn="ctr">
              <a:buNone/>
            </a:pPr>
            <a:endParaRPr lang="en-US" b="1" i="1" dirty="0"/>
          </a:p>
        </p:txBody>
      </p:sp>
    </p:spTree>
    <p:extLst>
      <p:ext uri="{BB962C8B-B14F-4D97-AF65-F5344CB8AC3E}">
        <p14:creationId xmlns:p14="http://schemas.microsoft.com/office/powerpoint/2010/main" val="28211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08180"/>
            <a:ext cx="10515600" cy="1325563"/>
          </a:xfrm>
        </p:spPr>
        <p:txBody>
          <a:bodyPr>
            <a:noAutofit/>
          </a:bodyPr>
          <a:lstStyle/>
          <a:p>
            <a:pPr marL="0" indent="0" algn="ctr"/>
            <a:r>
              <a:rPr lang="en-US" sz="2400" b="1" i="1" dirty="0" smtClean="0"/>
              <a:t>“Children </a:t>
            </a:r>
            <a:r>
              <a:rPr lang="en-US" sz="2400" b="1" i="1" dirty="0"/>
              <a:t>succeed when they feel connected to their culture, when they learn their languages, when they feel safe and accepted, </a:t>
            </a:r>
            <a:r>
              <a:rPr lang="en-US" sz="2400" b="1" i="1" dirty="0" smtClean="0"/>
              <a:t>and when </a:t>
            </a:r>
            <a:r>
              <a:rPr lang="en-US" sz="2400" b="1" i="1" dirty="0"/>
              <a:t>they believe in themselves!” </a:t>
            </a:r>
            <a:br>
              <a:rPr lang="en-US" sz="2400" b="1" i="1" dirty="0"/>
            </a:br>
            <a:r>
              <a:rPr lang="en-US" sz="2400" b="1" i="1" dirty="0" smtClean="0"/>
              <a:t/>
            </a:r>
            <a:br>
              <a:rPr lang="en-US" sz="2400" b="1" i="1" dirty="0" smtClean="0"/>
            </a:br>
            <a:r>
              <a:rPr lang="en-US" sz="2400" dirty="0" smtClean="0"/>
              <a:t>– </a:t>
            </a:r>
            <a:r>
              <a:rPr lang="en-US" sz="2400" dirty="0"/>
              <a:t>Andrea </a:t>
            </a:r>
            <a:r>
              <a:rPr lang="en-US" sz="2400" dirty="0" smtClean="0"/>
              <a:t>Fox, District Principal of FNMI Education</a:t>
            </a:r>
            <a:r>
              <a:rPr lang="en-CA" sz="2800" dirty="0"/>
              <a:t/>
            </a:r>
            <a:br>
              <a:rPr lang="en-CA" sz="2800" dirty="0"/>
            </a:br>
            <a:endParaRPr lang="en-CA" sz="2800" dirty="0"/>
          </a:p>
        </p:txBody>
      </p:sp>
      <p:sp>
        <p:nvSpPr>
          <p:cNvPr id="5" name="Rectangle 4"/>
          <p:cNvSpPr/>
          <p:nvPr/>
        </p:nvSpPr>
        <p:spPr>
          <a:xfrm>
            <a:off x="3048000" y="-12129105"/>
            <a:ext cx="6096000" cy="1077218"/>
          </a:xfrm>
          <a:prstGeom prst="rect">
            <a:avLst/>
          </a:prstGeom>
        </p:spPr>
        <p:txBody>
          <a:bodyPr>
            <a:spAutoFit/>
          </a:bodyPr>
          <a:lstStyle/>
          <a:p>
            <a:pPr algn="ctr"/>
            <a:r>
              <a:rPr lang="en-US" sz="1600" b="1" i="1" dirty="0"/>
              <a:t>“Our children succeed when they feel connected to their culture, when they learn their languages, when they feel safe and accepted, when they believe in themselves!” </a:t>
            </a:r>
          </a:p>
          <a:p>
            <a:pPr algn="ctr"/>
            <a:r>
              <a:rPr lang="en-US" sz="1600" dirty="0"/>
              <a:t>– Andrea Fox</a:t>
            </a:r>
            <a:endParaRPr lang="en-CA" sz="16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3251" y="555105"/>
            <a:ext cx="6210531" cy="4204475"/>
          </a:xfrm>
          <a:ln w="47625">
            <a:solidFill>
              <a:schemeClr val="tx1"/>
            </a:solidFill>
          </a:ln>
        </p:spPr>
      </p:pic>
    </p:spTree>
    <p:extLst>
      <p:ext uri="{BB962C8B-B14F-4D97-AF65-F5344CB8AC3E}">
        <p14:creationId xmlns:p14="http://schemas.microsoft.com/office/powerpoint/2010/main" val="134139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WHERE DO WE GO FROM HERE?</a:t>
            </a:r>
            <a:endParaRPr lang="en-CA"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Check in with yourself to remain informed:</a:t>
            </a:r>
          </a:p>
          <a:p>
            <a:r>
              <a:rPr lang="en-US" dirty="0" smtClean="0"/>
              <a:t>IS IT CULTURALLY APPROPRIATE?</a:t>
            </a:r>
          </a:p>
          <a:p>
            <a:r>
              <a:rPr lang="en-US" dirty="0" smtClean="0"/>
              <a:t>IS IT CONNECTED TO COMMUNITY?</a:t>
            </a:r>
          </a:p>
          <a:p>
            <a:r>
              <a:rPr lang="en-US" dirty="0" smtClean="0"/>
              <a:t>HOW ARE YOU GETTING INVOLVED WITH THE INDIGENOUS COMMUNITY?</a:t>
            </a:r>
          </a:p>
          <a:p>
            <a:r>
              <a:rPr lang="en-US" dirty="0" smtClean="0"/>
              <a:t>REMEMBER TO ALWAYS KEEP AN OPEN MIND.</a:t>
            </a:r>
          </a:p>
          <a:p>
            <a:r>
              <a:rPr lang="en-US" dirty="0" smtClean="0"/>
              <a:t>Question the sources that deliver information about Indigenous people (ex: media, political groups</a:t>
            </a:r>
            <a:r>
              <a:rPr lang="en-US" smtClean="0"/>
              <a:t>, etc.)</a:t>
            </a:r>
            <a:endParaRPr lang="en-US" dirty="0" smtClean="0"/>
          </a:p>
          <a:p>
            <a:endParaRPr lang="en-US" dirty="0" smtClean="0"/>
          </a:p>
          <a:p>
            <a:r>
              <a:rPr lang="en-US" dirty="0" smtClean="0"/>
              <a:t>Contact Andrea: </a:t>
            </a:r>
          </a:p>
          <a:p>
            <a:pPr marL="0" indent="0">
              <a:buNone/>
            </a:pPr>
            <a:r>
              <a:rPr lang="en-US" u="sng" dirty="0" smtClean="0">
                <a:hlinkClick r:id="rId2"/>
              </a:rPr>
              <a:t>andrea.fox@lethsd.ab.ca</a:t>
            </a:r>
            <a:endParaRPr lang="en-US" u="sng" dirty="0" smtClean="0"/>
          </a:p>
          <a:p>
            <a:pPr marL="0" indent="0">
              <a:buNone/>
            </a:pPr>
            <a:r>
              <a:rPr lang="en-US" dirty="0" smtClean="0"/>
              <a:t>403-394-4442</a:t>
            </a:r>
          </a:p>
          <a:p>
            <a:pPr marL="0" indent="0">
              <a:buNone/>
            </a:pPr>
            <a:r>
              <a:rPr lang="en-US" dirty="0" smtClean="0"/>
              <a:t>@</a:t>
            </a:r>
            <a:r>
              <a:rPr lang="en-US" dirty="0" err="1" smtClean="0"/>
              <a:t>a_truejoy_fox</a:t>
            </a:r>
            <a:endParaRPr lang="en-CA" dirty="0"/>
          </a:p>
        </p:txBody>
      </p:sp>
    </p:spTree>
    <p:extLst>
      <p:ext uri="{BB962C8B-B14F-4D97-AF65-F5344CB8AC3E}">
        <p14:creationId xmlns:p14="http://schemas.microsoft.com/office/powerpoint/2010/main" val="35395646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5400" i="1" dirty="0" smtClean="0"/>
              <a:t>“Today's </a:t>
            </a:r>
            <a:r>
              <a:rPr lang="en-US" sz="5400" i="1" dirty="0"/>
              <a:t>daily advocacy tip! </a:t>
            </a:r>
            <a:r>
              <a:rPr lang="en-US" sz="5400" i="1" dirty="0" smtClean="0"/>
              <a:t>Don’t rely on just one day of action to accomplish your goal. You need 365+ days of action so think about multiple peaceful strategies to accomplish the goal.” – Dr. Cindy </a:t>
            </a:r>
            <a:r>
              <a:rPr lang="en-US" sz="5400" i="1" dirty="0" err="1" smtClean="0"/>
              <a:t>Blackstock</a:t>
            </a:r>
            <a:endParaRPr lang="en-US" sz="5400" i="1" dirty="0" smtClean="0"/>
          </a:p>
          <a:p>
            <a:pPr marL="0" indent="0">
              <a:buNone/>
            </a:pPr>
            <a:endParaRPr lang="en-US" sz="5400" i="1" dirty="0"/>
          </a:p>
          <a:p>
            <a:pPr marL="0" indent="0">
              <a:buNone/>
            </a:pPr>
            <a:r>
              <a:rPr lang="en-US" sz="3200" i="1" dirty="0" smtClean="0"/>
              <a:t>Twitter: @</a:t>
            </a:r>
            <a:r>
              <a:rPr lang="en-US" sz="3200" i="1" dirty="0" err="1" smtClean="0"/>
              <a:t>cblackst</a:t>
            </a:r>
            <a:endParaRPr lang="en-CA" sz="3200" i="1" dirty="0"/>
          </a:p>
        </p:txBody>
      </p:sp>
    </p:spTree>
    <p:extLst>
      <p:ext uri="{BB962C8B-B14F-4D97-AF65-F5344CB8AC3E}">
        <p14:creationId xmlns:p14="http://schemas.microsoft.com/office/powerpoint/2010/main" val="2655799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2091" y="0"/>
            <a:ext cx="10515600" cy="1325563"/>
          </a:xfrm>
        </p:spPr>
        <p:txBody>
          <a:bodyPr/>
          <a:lstStyle/>
          <a:p>
            <a:pPr algn="ctr"/>
            <a:r>
              <a:rPr lang="en-US" b="1" smtClean="0"/>
              <a:t>THE FUTURE IS NOW</a:t>
            </a:r>
            <a:endParaRPr lang="en-CA" b="1" dirty="0"/>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indent="0">
              <a:buNone/>
            </a:pPr>
            <a:endParaRPr lang="en-US" dirty="0" smtClean="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smtClean="0"/>
          </a:p>
          <a:p>
            <a:pPr marL="0" indent="0" algn="ctr">
              <a:buNone/>
            </a:pPr>
            <a:r>
              <a:rPr lang="en-US" b="1" i="1" dirty="0" smtClean="0"/>
              <a:t>Together WE can….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692" y="1325563"/>
            <a:ext cx="5678615" cy="4128655"/>
          </a:xfrm>
          <a:prstGeom prst="rect">
            <a:avLst/>
          </a:prstGeom>
          <a:ln w="69850">
            <a:solidFill>
              <a:schemeClr val="tx1"/>
            </a:solidFill>
          </a:ln>
        </p:spPr>
      </p:pic>
    </p:spTree>
    <p:extLst>
      <p:ext uri="{BB962C8B-B14F-4D97-AF65-F5344CB8AC3E}">
        <p14:creationId xmlns:p14="http://schemas.microsoft.com/office/powerpoint/2010/main" val="2631671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727" y="328180"/>
            <a:ext cx="10515600" cy="1325563"/>
          </a:xfrm>
        </p:spPr>
        <p:txBody>
          <a:bodyPr/>
          <a:lstStyle/>
          <a:p>
            <a:pPr algn="ctr"/>
            <a:r>
              <a:rPr lang="en-US" b="1" dirty="0" smtClean="0"/>
              <a:t>TRADITIONAL TERRITORIES</a:t>
            </a:r>
            <a:r>
              <a:rPr lang="en-US" dirty="0" smtClean="0"/>
              <a:t>		</a:t>
            </a:r>
            <a:endParaRPr lang="en-CA" dirty="0"/>
          </a:p>
        </p:txBody>
      </p:sp>
      <p:sp>
        <p:nvSpPr>
          <p:cNvPr id="3" name="Content Placeholder 2"/>
          <p:cNvSpPr>
            <a:spLocks noGrp="1"/>
          </p:cNvSpPr>
          <p:nvPr>
            <p:ph idx="1"/>
          </p:nvPr>
        </p:nvSpPr>
        <p:spPr>
          <a:xfrm>
            <a:off x="888076" y="1077479"/>
            <a:ext cx="10515600" cy="4351338"/>
          </a:xfrm>
        </p:spPr>
        <p:txBody>
          <a:bodyPr>
            <a:normAutofit lnSpcReduction="10000"/>
          </a:bodyPr>
          <a:lstStyle/>
          <a:p>
            <a:endParaRPr lang="en-US" dirty="0" smtClean="0"/>
          </a:p>
          <a:p>
            <a:r>
              <a:rPr lang="en-US" sz="2400" dirty="0" smtClean="0"/>
              <a:t>ACKNOWLEDGING THE TRADITIONAL TERRITORIES – respecting protocols to the First Peoples in the local regions that you are in (example: Blackfoot)</a:t>
            </a: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b="1" i="1" dirty="0">
                <a:solidFill>
                  <a:srgbClr val="FFFF00"/>
                </a:solidFill>
              </a:rPr>
              <a:t>“We </a:t>
            </a:r>
            <a:r>
              <a:rPr lang="en-US" sz="4400" b="1" i="1" dirty="0" smtClean="0">
                <a:solidFill>
                  <a:srgbClr val="FFFF00"/>
                </a:solidFill>
              </a:rPr>
              <a:t>acknowledge that </a:t>
            </a:r>
            <a:r>
              <a:rPr lang="en-US" sz="4400" b="1" i="1" dirty="0">
                <a:solidFill>
                  <a:srgbClr val="FFFF00"/>
                </a:solidFill>
              </a:rPr>
              <a:t>we are on the traditional territory of the Blackfoot First Nations </a:t>
            </a:r>
            <a:r>
              <a:rPr lang="en-US" sz="4400" b="1" i="1" dirty="0" err="1" smtClean="0">
                <a:solidFill>
                  <a:srgbClr val="FFFF00"/>
                </a:solidFill>
              </a:rPr>
              <a:t>Nitsitapi</a:t>
            </a:r>
            <a:r>
              <a:rPr lang="en-US" sz="4400" b="1" i="1" dirty="0" smtClean="0">
                <a:solidFill>
                  <a:srgbClr val="FFFF00"/>
                </a:solidFill>
              </a:rPr>
              <a:t> people</a:t>
            </a:r>
            <a:r>
              <a:rPr lang="en-US" sz="4400" b="1" i="1" dirty="0">
                <a:solidFill>
                  <a:srgbClr val="FFFF00"/>
                </a:solidFill>
              </a:rPr>
              <a:t>.”</a:t>
            </a:r>
          </a:p>
          <a:p>
            <a:pPr marL="0" indent="0" algn="ctr">
              <a:buNone/>
            </a:pPr>
            <a:endParaRPr lang="en-US" dirty="0" smtClean="0"/>
          </a:p>
        </p:txBody>
      </p:sp>
    </p:spTree>
    <p:extLst>
      <p:ext uri="{BB962C8B-B14F-4D97-AF65-F5344CB8AC3E}">
        <p14:creationId xmlns:p14="http://schemas.microsoft.com/office/powerpoint/2010/main" val="247349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727" y="328180"/>
            <a:ext cx="10515600" cy="1325563"/>
          </a:xfrm>
        </p:spPr>
        <p:txBody>
          <a:bodyPr/>
          <a:lstStyle/>
          <a:p>
            <a:pPr algn="ctr"/>
            <a:r>
              <a:rPr lang="en-US" b="1" dirty="0" smtClean="0"/>
              <a:t>Who Am I?</a:t>
            </a:r>
            <a:r>
              <a:rPr lang="en-US" dirty="0" smtClean="0"/>
              <a:t>		</a:t>
            </a:r>
            <a:endParaRPr lang="en-CA" dirty="0"/>
          </a:p>
        </p:txBody>
      </p:sp>
      <p:sp>
        <p:nvSpPr>
          <p:cNvPr id="3" name="Content Placeholder 2"/>
          <p:cNvSpPr>
            <a:spLocks noGrp="1"/>
          </p:cNvSpPr>
          <p:nvPr>
            <p:ph idx="1"/>
          </p:nvPr>
        </p:nvSpPr>
        <p:spPr>
          <a:xfrm>
            <a:off x="888076" y="1047404"/>
            <a:ext cx="10515600" cy="5062451"/>
          </a:xfrm>
        </p:spPr>
        <p:txBody>
          <a:bodyPr>
            <a:normAutofit fontScale="25000" lnSpcReduction="20000"/>
          </a:bodyPr>
          <a:lstStyle/>
          <a:p>
            <a:endParaRPr lang="en-US" sz="9600" dirty="0" smtClean="0"/>
          </a:p>
          <a:p>
            <a:r>
              <a:rPr lang="en-US" sz="9600" dirty="0"/>
              <a:t>Blackfoot Name is Bird Old Woman - </a:t>
            </a:r>
            <a:r>
              <a:rPr lang="en-US" sz="9600" dirty="0" err="1" smtClean="0"/>
              <a:t>Piiskipitaakii</a:t>
            </a:r>
            <a:endParaRPr lang="en-US" sz="9600" dirty="0" smtClean="0"/>
          </a:p>
          <a:p>
            <a:r>
              <a:rPr lang="en-US" sz="9600" dirty="0" smtClean="0"/>
              <a:t>Blackfoot, born in Lethbridge and raised in Kainai (Old Agency Community)</a:t>
            </a:r>
          </a:p>
          <a:p>
            <a:r>
              <a:rPr lang="en-US" sz="9600" dirty="0" smtClean="0"/>
              <a:t>Youngest of 3, Parents married for 41 years - Mary and Gordon Fox</a:t>
            </a:r>
          </a:p>
          <a:p>
            <a:r>
              <a:rPr lang="en-US" sz="9600" dirty="0" smtClean="0"/>
              <a:t>Aunty to Kiowa and </a:t>
            </a:r>
            <a:r>
              <a:rPr lang="en-US" sz="9600" dirty="0" err="1" smtClean="0"/>
              <a:t>Naela</a:t>
            </a:r>
            <a:r>
              <a:rPr lang="en-US" sz="9600" dirty="0" smtClean="0"/>
              <a:t> Thunder Chief</a:t>
            </a:r>
          </a:p>
          <a:p>
            <a:r>
              <a:rPr lang="en-US" sz="9600" dirty="0" smtClean="0"/>
              <a:t>Graduated from Catholic Central High School</a:t>
            </a:r>
          </a:p>
          <a:p>
            <a:r>
              <a:rPr lang="en-US" sz="9600" dirty="0" smtClean="0"/>
              <a:t>Graduated from University of Lethbridge – B.A., B.Ed. </a:t>
            </a:r>
          </a:p>
          <a:p>
            <a:r>
              <a:rPr lang="en-US" sz="9600" dirty="0" smtClean="0"/>
              <a:t>Currently working on my </a:t>
            </a:r>
            <a:r>
              <a:rPr lang="en-US" sz="9600" dirty="0" err="1" smtClean="0"/>
              <a:t>M.Ed</a:t>
            </a:r>
            <a:r>
              <a:rPr lang="en-US" sz="9600" dirty="0" smtClean="0"/>
              <a:t> in Educational Leadership</a:t>
            </a:r>
          </a:p>
          <a:p>
            <a:r>
              <a:rPr lang="en-US" sz="9600" dirty="0" smtClean="0"/>
              <a:t>Teacher in Holy Spirit Separate School District, </a:t>
            </a:r>
            <a:r>
              <a:rPr lang="en-US" sz="9600" dirty="0" err="1" smtClean="0"/>
              <a:t>Siksika</a:t>
            </a:r>
            <a:r>
              <a:rPr lang="en-US" sz="9600" dirty="0" smtClean="0"/>
              <a:t> Nation, </a:t>
            </a:r>
            <a:r>
              <a:rPr lang="en-US" sz="9600" dirty="0" err="1" smtClean="0"/>
              <a:t>Tsuu</a:t>
            </a:r>
            <a:r>
              <a:rPr lang="en-US" sz="9600" dirty="0" smtClean="0"/>
              <a:t> </a:t>
            </a:r>
            <a:r>
              <a:rPr lang="en-US" sz="9600" dirty="0" err="1" smtClean="0"/>
              <a:t>T’ina</a:t>
            </a:r>
            <a:r>
              <a:rPr lang="en-US" sz="9600" dirty="0" smtClean="0"/>
              <a:t>, </a:t>
            </a:r>
            <a:r>
              <a:rPr lang="en-US" sz="9600" dirty="0" err="1" smtClean="0"/>
              <a:t>Piikani</a:t>
            </a:r>
            <a:r>
              <a:rPr lang="en-US" sz="9600" dirty="0" smtClean="0"/>
              <a:t>, </a:t>
            </a:r>
            <a:r>
              <a:rPr lang="en-US" sz="9600" dirty="0" err="1" smtClean="0"/>
              <a:t>Kainai</a:t>
            </a:r>
            <a:r>
              <a:rPr lang="en-US" sz="9600" dirty="0" smtClean="0"/>
              <a:t>, Lethbridge School District</a:t>
            </a:r>
          </a:p>
          <a:p>
            <a:r>
              <a:rPr lang="en-US" sz="9600" dirty="0" smtClean="0"/>
              <a:t>Taught Kindergarten – 12 and Guest Lecture at the U of L – Faculty of Education</a:t>
            </a:r>
          </a:p>
          <a:p>
            <a:r>
              <a:rPr lang="en-US" sz="9600" dirty="0" smtClean="0"/>
              <a:t>Travel throughout Canada and the United States – presenting, sharing, performing </a:t>
            </a:r>
          </a:p>
          <a:p>
            <a:r>
              <a:rPr lang="en-US" sz="9600" dirty="0" smtClean="0"/>
              <a:t>Cross Country Coach for the running club - Running Warriors in </a:t>
            </a:r>
            <a:r>
              <a:rPr lang="en-US" sz="9600" dirty="0" err="1" smtClean="0"/>
              <a:t>Kainai</a:t>
            </a:r>
            <a:r>
              <a:rPr lang="en-US" sz="9600" dirty="0" smtClean="0"/>
              <a:t> </a:t>
            </a:r>
          </a:p>
          <a:p>
            <a:r>
              <a:rPr lang="en-US" sz="9600" dirty="0" smtClean="0"/>
              <a:t>I am most proud of being an aunty, a teacher, and taking my running club to McFarland, CA to run in the Half-Marathon and 5K in 2017</a:t>
            </a:r>
            <a:endParaRPr lang="en-US" sz="9600" dirty="0"/>
          </a:p>
          <a:p>
            <a:pPr marL="0" indent="0">
              <a:buNone/>
            </a:pPr>
            <a:endParaRPr lang="en-US" dirty="0" smtClean="0"/>
          </a:p>
          <a:p>
            <a:pPr marL="0" indent="0">
              <a:buNone/>
            </a:pPr>
            <a:endParaRPr lang="en-US" dirty="0"/>
          </a:p>
          <a:p>
            <a:pPr marL="0" indent="0" algn="ctr">
              <a:buNone/>
            </a:pPr>
            <a:endParaRPr lang="en-US" dirty="0" smtClean="0"/>
          </a:p>
        </p:txBody>
      </p:sp>
    </p:spTree>
    <p:extLst>
      <p:ext uri="{BB962C8B-B14F-4D97-AF65-F5344CB8AC3E}">
        <p14:creationId xmlns:p14="http://schemas.microsoft.com/office/powerpoint/2010/main" val="73908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080"/>
            <a:ext cx="10515600" cy="1325563"/>
          </a:xfrm>
        </p:spPr>
        <p:txBody>
          <a:bodyPr>
            <a:normAutofit/>
          </a:bodyPr>
          <a:lstStyle/>
          <a:p>
            <a:r>
              <a:rPr lang="en-US" sz="3600" b="1" dirty="0" smtClean="0"/>
              <a:t>INQUIRY QUESTION…</a:t>
            </a:r>
            <a:endParaRPr lang="en-CA" sz="3600" b="1" dirty="0"/>
          </a:p>
        </p:txBody>
      </p:sp>
      <p:sp>
        <p:nvSpPr>
          <p:cNvPr id="3" name="Content Placeholder 2"/>
          <p:cNvSpPr>
            <a:spLocks noGrp="1"/>
          </p:cNvSpPr>
          <p:nvPr>
            <p:ph idx="1"/>
          </p:nvPr>
        </p:nvSpPr>
        <p:spPr>
          <a:xfrm>
            <a:off x="838200" y="1234498"/>
            <a:ext cx="10515600" cy="4351338"/>
          </a:xfrm>
        </p:spPr>
        <p:txBody>
          <a:bodyPr/>
          <a:lstStyle/>
          <a:p>
            <a:pPr marL="0" indent="0" algn="ctr">
              <a:buNone/>
            </a:pPr>
            <a:r>
              <a:rPr lang="en-US" sz="4000" b="1" i="1" dirty="0" smtClean="0">
                <a:solidFill>
                  <a:srgbClr val="FFFF00"/>
                </a:solidFill>
                <a:sym typeface="Wingdings" panose="05000000000000000000" pitchFamily="2" charset="2"/>
              </a:rPr>
              <a:t>In what ways and to what extent am I supporting Indigenous student learners?</a:t>
            </a:r>
            <a:endParaRPr lang="en-US" sz="4000" b="1" i="1" dirty="0">
              <a:solidFill>
                <a:srgbClr val="FFFF00"/>
              </a:solidFill>
              <a:sym typeface="Wingdings" panose="05000000000000000000" pitchFamily="2" charset="2"/>
            </a:endParaRP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927" y="2800206"/>
            <a:ext cx="6116146" cy="3593236"/>
          </a:xfrm>
          <a:prstGeom prst="rect">
            <a:avLst/>
          </a:prstGeom>
          <a:ln w="50800">
            <a:solidFill>
              <a:schemeClr val="tx1"/>
            </a:solidFill>
          </a:ln>
        </p:spPr>
      </p:pic>
    </p:spTree>
    <p:extLst>
      <p:ext uri="{BB962C8B-B14F-4D97-AF65-F5344CB8AC3E}">
        <p14:creationId xmlns:p14="http://schemas.microsoft.com/office/powerpoint/2010/main" val="181459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0154" y="1058551"/>
            <a:ext cx="6194450" cy="5575005"/>
          </a:xfrm>
          <a:ln w="73025">
            <a:solidFill>
              <a:schemeClr val="tx1"/>
            </a:solidFill>
          </a:ln>
        </p:spPr>
      </p:pic>
      <p:sp>
        <p:nvSpPr>
          <p:cNvPr id="3" name="Title 1"/>
          <p:cNvSpPr>
            <a:spLocks noGrp="1"/>
          </p:cNvSpPr>
          <p:nvPr>
            <p:ph type="title"/>
          </p:nvPr>
        </p:nvSpPr>
        <p:spPr>
          <a:xfrm>
            <a:off x="846513" y="132369"/>
            <a:ext cx="10515600" cy="1064664"/>
          </a:xfrm>
        </p:spPr>
        <p:txBody>
          <a:bodyPr/>
          <a:lstStyle/>
          <a:p>
            <a:pPr algn="ctr"/>
            <a:r>
              <a:rPr lang="en-US" b="1" dirty="0" smtClean="0"/>
              <a:t>Blackfoot Traditional Territory </a:t>
            </a:r>
            <a:endParaRPr lang="en-CA" b="1" dirty="0"/>
          </a:p>
        </p:txBody>
      </p:sp>
    </p:spTree>
    <p:extLst>
      <p:ext uri="{BB962C8B-B14F-4D97-AF65-F5344CB8AC3E}">
        <p14:creationId xmlns:p14="http://schemas.microsoft.com/office/powerpoint/2010/main" val="394262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30564" y="373928"/>
            <a:ext cx="10515600" cy="1325563"/>
          </a:xfrm>
        </p:spPr>
        <p:txBody>
          <a:bodyPr>
            <a:normAutofit fontScale="90000"/>
          </a:bodyPr>
          <a:lstStyle/>
          <a:p>
            <a:pPr algn="ctr"/>
            <a:r>
              <a:rPr lang="en-US" sz="3100" b="1" dirty="0" smtClean="0"/>
              <a:t>Blackfoot land designations (also known as Reserves), have been minimized </a:t>
            </a:r>
            <a:r>
              <a:rPr lang="en-US" sz="3100" b="1" dirty="0"/>
              <a:t>significantly after the Treaties were signed </a:t>
            </a:r>
            <a:r>
              <a:rPr lang="en-US" sz="3100" b="1" dirty="0" smtClean="0"/>
              <a:t>(as designated by the Government of Canada at the signing of Treaty 7, September 22, 1877)</a:t>
            </a:r>
            <a:r>
              <a:rPr lang="en-US" b="1" dirty="0" smtClean="0"/>
              <a:t/>
            </a:r>
            <a:br>
              <a:rPr lang="en-US" b="1" dirty="0" smtClean="0"/>
            </a:br>
            <a:endParaRPr lang="en-CA" sz="4000"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256" y="1699491"/>
            <a:ext cx="6230216" cy="4927854"/>
          </a:xfrm>
          <a:ln w="47625">
            <a:solidFill>
              <a:schemeClr val="tx1"/>
            </a:solidFill>
          </a:ln>
        </p:spPr>
      </p:pic>
    </p:spTree>
    <p:extLst>
      <p:ext uri="{BB962C8B-B14F-4D97-AF65-F5344CB8AC3E}">
        <p14:creationId xmlns:p14="http://schemas.microsoft.com/office/powerpoint/2010/main" val="314674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BLACKFOOT CONFEDERACY </a:t>
            </a:r>
            <a:br>
              <a:rPr lang="en-US" b="1" dirty="0" smtClean="0"/>
            </a:br>
            <a:r>
              <a:rPr lang="en-US" b="1" dirty="0" smtClean="0"/>
              <a:t>consists of 4 Tribes:</a:t>
            </a:r>
            <a:endParaRPr lang="en-CA" b="1" dirty="0"/>
          </a:p>
        </p:txBody>
      </p:sp>
      <p:sp>
        <p:nvSpPr>
          <p:cNvPr id="3" name="Content Placeholder 2"/>
          <p:cNvSpPr>
            <a:spLocks noGrp="1"/>
          </p:cNvSpPr>
          <p:nvPr>
            <p:ph idx="1"/>
          </p:nvPr>
        </p:nvSpPr>
        <p:spPr>
          <a:xfrm>
            <a:off x="838200" y="2124364"/>
            <a:ext cx="10855036" cy="4569835"/>
          </a:xfrm>
        </p:spPr>
        <p:txBody>
          <a:bodyPr>
            <a:normAutofit fontScale="62500" lnSpcReduction="20000"/>
          </a:bodyPr>
          <a:lstStyle/>
          <a:p>
            <a:pPr marL="1371600" lvl="3" indent="0">
              <a:buNone/>
            </a:pPr>
            <a:r>
              <a:rPr lang="en-US" sz="3200" b="1" dirty="0" smtClean="0"/>
              <a:t>	</a:t>
            </a:r>
            <a:r>
              <a:rPr lang="en-US" sz="3900" b="1" dirty="0" smtClean="0"/>
              <a:t>KAINAI – BLOOD TRIBE</a:t>
            </a:r>
            <a:r>
              <a:rPr lang="en-US" sz="2600" dirty="0" smtClean="0"/>
              <a:t>	</a:t>
            </a:r>
          </a:p>
          <a:p>
            <a:pPr lvl="4"/>
            <a:endParaRPr lang="en-US" sz="2600" dirty="0" smtClean="0"/>
          </a:p>
          <a:p>
            <a:pPr lvl="4"/>
            <a:endParaRPr lang="en-US" sz="2600" dirty="0"/>
          </a:p>
          <a:p>
            <a:pPr marL="1828800" lvl="4" indent="0">
              <a:buNone/>
            </a:pPr>
            <a:r>
              <a:rPr lang="en-US" sz="3800" b="1" dirty="0" smtClean="0"/>
              <a:t>	     </a:t>
            </a:r>
          </a:p>
          <a:p>
            <a:pPr marL="1828800" lvl="4" indent="0">
              <a:buNone/>
            </a:pPr>
            <a:r>
              <a:rPr lang="en-US" sz="3800" b="1" dirty="0"/>
              <a:t>	 </a:t>
            </a:r>
            <a:r>
              <a:rPr lang="en-US" sz="3800" b="1" dirty="0" smtClean="0"/>
              <a:t>             PIIKANI – NORTH PEIGAN</a:t>
            </a:r>
          </a:p>
          <a:p>
            <a:pPr marL="0" indent="0">
              <a:buNone/>
            </a:pPr>
            <a:r>
              <a:rPr lang="en-US" sz="3600" dirty="0"/>
              <a:t>	</a:t>
            </a:r>
            <a:r>
              <a:rPr lang="en-US" sz="3600" dirty="0" smtClean="0"/>
              <a:t>		</a:t>
            </a:r>
          </a:p>
          <a:p>
            <a:pPr marL="0" indent="0">
              <a:buNone/>
            </a:pPr>
            <a:endParaRPr lang="en-US" sz="3600" dirty="0"/>
          </a:p>
          <a:p>
            <a:pPr marL="0" indent="0">
              <a:buNone/>
            </a:pPr>
            <a:r>
              <a:rPr lang="en-US" sz="3600" dirty="0" smtClean="0"/>
              <a:t>		</a:t>
            </a:r>
          </a:p>
          <a:p>
            <a:pPr marL="0" indent="0">
              <a:buNone/>
            </a:pPr>
            <a:r>
              <a:rPr lang="en-US" sz="3600" b="1" dirty="0"/>
              <a:t>	</a:t>
            </a:r>
            <a:r>
              <a:rPr lang="en-US" sz="3600" b="1" dirty="0" smtClean="0"/>
              <a:t>	</a:t>
            </a:r>
            <a:r>
              <a:rPr lang="en-US" sz="3800" b="1" dirty="0" smtClean="0"/>
              <a:t>SIKSIKA </a:t>
            </a:r>
          </a:p>
          <a:p>
            <a:pPr marL="0" indent="0">
              <a:buNone/>
            </a:pPr>
            <a:endParaRPr lang="en-US" sz="3600" dirty="0" smtClean="0"/>
          </a:p>
          <a:p>
            <a:pPr marL="0" indent="0">
              <a:buNone/>
            </a:pPr>
            <a:endParaRPr lang="en-US" sz="3600" dirty="0"/>
          </a:p>
          <a:p>
            <a:pPr marL="0" indent="0">
              <a:buNone/>
            </a:pPr>
            <a:r>
              <a:rPr lang="en-US" sz="3900" b="1" dirty="0" smtClean="0"/>
              <a:t>				            BLACKFEET – SOUTHERN PEIGAN </a:t>
            </a:r>
          </a:p>
          <a:p>
            <a:pPr marL="0" indent="0">
              <a:buNone/>
            </a:pPr>
            <a:r>
              <a:rPr lang="en-US" sz="3100" dirty="0" smtClean="0"/>
              <a:t>					       (located in Northern Montana)</a:t>
            </a:r>
            <a:endParaRPr lang="en-CA"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42" y="2124364"/>
            <a:ext cx="2083484" cy="1239811"/>
          </a:xfrm>
          <a:prstGeom prst="rect">
            <a:avLst/>
          </a:prstGeom>
          <a:ln w="4445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2291525"/>
            <a:ext cx="2083484" cy="1239811"/>
          </a:xfrm>
          <a:prstGeom prst="rect">
            <a:avLst/>
          </a:prstGeom>
          <a:ln w="4445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42" y="4724651"/>
            <a:ext cx="2083484" cy="1174967"/>
          </a:xfrm>
          <a:prstGeom prst="rect">
            <a:avLst/>
          </a:prstGeom>
          <a:ln w="44450">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9745" y="4792333"/>
            <a:ext cx="2146448" cy="1290935"/>
          </a:xfrm>
          <a:prstGeom prst="rect">
            <a:avLst/>
          </a:prstGeom>
          <a:ln w="44450">
            <a:solidFill>
              <a:schemeClr val="tx1"/>
            </a:solidFill>
          </a:ln>
        </p:spPr>
      </p:pic>
    </p:spTree>
    <p:extLst>
      <p:ext uri="{BB962C8B-B14F-4D97-AF65-F5344CB8AC3E}">
        <p14:creationId xmlns:p14="http://schemas.microsoft.com/office/powerpoint/2010/main" val="154619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HISTORICAL IMPACTS OF COLONIZATION AFFECTING INDIGENOUS PEOPLE TODAY</a:t>
            </a:r>
            <a:endParaRPr lang="en-CA" b="1" dirty="0"/>
          </a:p>
        </p:txBody>
      </p:sp>
      <p:sp>
        <p:nvSpPr>
          <p:cNvPr id="3" name="Content Placeholder 2"/>
          <p:cNvSpPr>
            <a:spLocks noGrp="1"/>
          </p:cNvSpPr>
          <p:nvPr>
            <p:ph idx="1"/>
          </p:nvPr>
        </p:nvSpPr>
        <p:spPr/>
        <p:txBody>
          <a:bodyPr>
            <a:normAutofit fontScale="77500" lnSpcReduction="20000"/>
          </a:bodyPr>
          <a:lstStyle/>
          <a:p>
            <a:r>
              <a:rPr lang="en-US" dirty="0" smtClean="0"/>
              <a:t>Residential Schools</a:t>
            </a:r>
          </a:p>
          <a:p>
            <a:r>
              <a:rPr lang="en-US" dirty="0" smtClean="0"/>
              <a:t>Family Connections are fragmented</a:t>
            </a:r>
          </a:p>
          <a:p>
            <a:r>
              <a:rPr lang="en-US" dirty="0" smtClean="0"/>
              <a:t>Cultural Identity has been displaced</a:t>
            </a:r>
          </a:p>
          <a:p>
            <a:r>
              <a:rPr lang="en-US" dirty="0" smtClean="0"/>
              <a:t> </a:t>
            </a:r>
            <a:r>
              <a:rPr lang="en-US" dirty="0" smtClean="0">
                <a:sym typeface="Wingdings" panose="05000000000000000000" pitchFamily="2" charset="2"/>
              </a:rPr>
              <a:t>Intergenerational Trauma impacts ALL Indigenous people</a:t>
            </a:r>
          </a:p>
          <a:p>
            <a:r>
              <a:rPr lang="en-US" dirty="0" smtClean="0">
                <a:sym typeface="Wingdings" panose="05000000000000000000" pitchFamily="2" charset="2"/>
              </a:rPr>
              <a:t>Loss of Languages and Cultural Traditions</a:t>
            </a:r>
          </a:p>
          <a:p>
            <a:r>
              <a:rPr lang="en-US" dirty="0" smtClean="0">
                <a:sym typeface="Wingdings" panose="05000000000000000000" pitchFamily="2" charset="2"/>
              </a:rPr>
              <a:t>Sixty’s Scoop </a:t>
            </a:r>
          </a:p>
          <a:p>
            <a:r>
              <a:rPr lang="en-US" dirty="0" smtClean="0">
                <a:sym typeface="Wingdings" panose="05000000000000000000" pitchFamily="2" charset="2"/>
              </a:rPr>
              <a:t>Children in Foster Care </a:t>
            </a:r>
          </a:p>
          <a:p>
            <a:r>
              <a:rPr lang="en-US" dirty="0" smtClean="0">
                <a:sym typeface="Wingdings" panose="05000000000000000000" pitchFamily="2" charset="2"/>
              </a:rPr>
              <a:t>Loss of Connection to Family and Community</a:t>
            </a:r>
          </a:p>
          <a:p>
            <a:endParaRPr lang="en-US" dirty="0">
              <a:sym typeface="Wingdings" panose="05000000000000000000" pitchFamily="2" charset="2"/>
            </a:endParaRPr>
          </a:p>
          <a:p>
            <a:pPr marL="0" indent="0">
              <a:buNone/>
            </a:pPr>
            <a:r>
              <a:rPr lang="en-US" b="1" dirty="0" smtClean="0">
                <a:sym typeface="Wingdings" panose="05000000000000000000" pitchFamily="2" charset="2"/>
              </a:rPr>
              <a:t>Question:</a:t>
            </a:r>
          </a:p>
          <a:p>
            <a:pPr marL="0" indent="0">
              <a:buNone/>
            </a:pPr>
            <a:r>
              <a:rPr lang="en-US" i="1" dirty="0" smtClean="0">
                <a:sym typeface="Wingdings" panose="05000000000000000000" pitchFamily="2" charset="2"/>
              </a:rPr>
              <a:t>What are we doing to understand these issues as members of society and as educators? </a:t>
            </a:r>
            <a:endParaRPr lang="en-US" i="1" dirty="0" smtClean="0"/>
          </a:p>
          <a:p>
            <a:pPr marL="0" indent="0">
              <a:buNone/>
            </a:pPr>
            <a:endParaRPr lang="en-CA" dirty="0"/>
          </a:p>
        </p:txBody>
      </p:sp>
    </p:spTree>
    <p:extLst>
      <p:ext uri="{BB962C8B-B14F-4D97-AF65-F5344CB8AC3E}">
        <p14:creationId xmlns:p14="http://schemas.microsoft.com/office/powerpoint/2010/main" val="347096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Issues affecting and impacting many INDIGENOUS people in Canada / North America due to Colonization and Genocide in Canada</a:t>
            </a:r>
            <a:endParaRPr lang="en-CA" b="1" dirty="0"/>
          </a:p>
        </p:txBody>
      </p:sp>
      <p:sp>
        <p:nvSpPr>
          <p:cNvPr id="3" name="Content Placeholder 2"/>
          <p:cNvSpPr>
            <a:spLocks noGrp="1"/>
          </p:cNvSpPr>
          <p:nvPr>
            <p:ph idx="1"/>
          </p:nvPr>
        </p:nvSpPr>
        <p:spPr>
          <a:xfrm>
            <a:off x="838200" y="2324389"/>
            <a:ext cx="10515600" cy="4351338"/>
          </a:xfrm>
        </p:spPr>
        <p:txBody>
          <a:bodyPr>
            <a:normAutofit fontScale="92500" lnSpcReduction="20000"/>
          </a:bodyPr>
          <a:lstStyle/>
          <a:p>
            <a:r>
              <a:rPr lang="en-US" dirty="0" smtClean="0"/>
              <a:t>NO ACCESS TO CLEAN DRINKING WATER</a:t>
            </a:r>
          </a:p>
          <a:p>
            <a:r>
              <a:rPr lang="en-US" dirty="0" smtClean="0"/>
              <a:t>SUICIDE RATES</a:t>
            </a:r>
          </a:p>
          <a:p>
            <a:r>
              <a:rPr lang="en-US" dirty="0" smtClean="0"/>
              <a:t>MISSING AND MURDERED INDIGENOUS WOMEN</a:t>
            </a:r>
          </a:p>
          <a:p>
            <a:r>
              <a:rPr lang="en-US" dirty="0" smtClean="0"/>
              <a:t>HIGH INCARCERATION RATES</a:t>
            </a:r>
          </a:p>
          <a:p>
            <a:r>
              <a:rPr lang="en-US" dirty="0" smtClean="0"/>
              <a:t>UNEMPLOYMENT</a:t>
            </a:r>
          </a:p>
          <a:p>
            <a:r>
              <a:rPr lang="en-US" dirty="0" smtClean="0"/>
              <a:t>CHILDREN TAKEN AWAY / APPREHENDED</a:t>
            </a:r>
          </a:p>
          <a:p>
            <a:r>
              <a:rPr lang="en-US" dirty="0" smtClean="0"/>
              <a:t>STERILIZATION</a:t>
            </a:r>
          </a:p>
          <a:p>
            <a:r>
              <a:rPr lang="en-US" dirty="0" smtClean="0"/>
              <a:t>RACISM </a:t>
            </a:r>
          </a:p>
          <a:p>
            <a:r>
              <a:rPr lang="en-US" dirty="0" smtClean="0"/>
              <a:t>STEREOTYPES</a:t>
            </a:r>
          </a:p>
          <a:p>
            <a:r>
              <a:rPr lang="en-US" dirty="0"/>
              <a:t>RESIDENTIAL SCHOOL</a:t>
            </a:r>
          </a:p>
          <a:p>
            <a:endParaRPr lang="en-US" dirty="0" smtClean="0"/>
          </a:p>
          <a:p>
            <a:pPr marL="0" indent="0">
              <a:buNone/>
            </a:pPr>
            <a:endParaRPr lang="en-US" dirty="0" smtClean="0"/>
          </a:p>
          <a:p>
            <a:pPr marL="0" indent="0">
              <a:buNone/>
            </a:pPr>
            <a:endParaRPr lang="en-CA" dirty="0"/>
          </a:p>
        </p:txBody>
      </p:sp>
    </p:spTree>
    <p:extLst>
      <p:ext uri="{BB962C8B-B14F-4D97-AF65-F5344CB8AC3E}">
        <p14:creationId xmlns:p14="http://schemas.microsoft.com/office/powerpoint/2010/main" val="437271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1026</Words>
  <Application>Microsoft Macintosh PowerPoint</Application>
  <PresentationFormat>Custom</PresentationFormat>
  <Paragraphs>152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SUCCESSSFUL PRACTICES IN INDIGENOUS EDUCATION</vt:lpstr>
      <vt:lpstr>TRADITIONAL TERRITORIES  </vt:lpstr>
      <vt:lpstr>Who Am I?  </vt:lpstr>
      <vt:lpstr>INQUIRY QUESTION…</vt:lpstr>
      <vt:lpstr>Blackfoot Traditional Territory </vt:lpstr>
      <vt:lpstr>Blackfoot land designations (also known as Reserves), have been minimized significantly after the Treaties were signed (as designated by the Government of Canada at the signing of Treaty 7, September 22, 1877) </vt:lpstr>
      <vt:lpstr>The BLACKFOOT CONFEDERACY  consists of 4 Tribes:</vt:lpstr>
      <vt:lpstr>HISTORICAL IMPACTS OF COLONIZATION AFFECTING INDIGENOUS PEOPLE TODAY</vt:lpstr>
      <vt:lpstr>Issues affecting and impacting many INDIGENOUS people in Canada / North America due to Colonization and Genocide in Canada</vt:lpstr>
      <vt:lpstr>Revising Teaching Practices in Canada with Respect to Indigenous Youth and History </vt:lpstr>
      <vt:lpstr>FOSTERING EFFECITVE RELATIONSHIPS WITH INDIGENOUS STUDENTS AND COMMUNITIES…  </vt:lpstr>
      <vt:lpstr>WELCOMING OUR INDIGENOUS FAMILIES INTO OUR SCHOOLS</vt:lpstr>
      <vt:lpstr>BEST PRACTICES TO SUPPORT INDIGENOUS STUDENT LEARNERS</vt:lpstr>
      <vt:lpstr>TRUTH AND RECONCILIATION</vt:lpstr>
      <vt:lpstr>OUR CELEBRATIONS…. </vt:lpstr>
      <vt:lpstr>“Children succeed when they feel connected to their culture, when they learn their languages, when they feel safe and accepted, and when they believe in themselves!”   – Andrea Fox, District Principal of FNMI Education </vt:lpstr>
      <vt:lpstr>WHERE DO WE GO FROM HERE?</vt:lpstr>
      <vt:lpstr>PowerPoint Presentation</vt:lpstr>
      <vt:lpstr>THE FUTURE IS NOW</vt:lpstr>
    </vt:vector>
  </TitlesOfParts>
  <Company>Lethbridge School District No. 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Andrea Fox</dc:creator>
  <cp:lastModifiedBy>Olu Awosoga</cp:lastModifiedBy>
  <cp:revision>31</cp:revision>
  <dcterms:created xsi:type="dcterms:W3CDTF">2017-11-27T15:30:46Z</dcterms:created>
  <dcterms:modified xsi:type="dcterms:W3CDTF">2019-07-18T16:35:52Z</dcterms:modified>
</cp:coreProperties>
</file>